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7772400" cx="12801600"/>
  <p:notesSz cx="6858000" cy="9144000"/>
  <p:embeddedFontLst>
    <p:embeddedFont>
      <p:font typeface="Open Sans SemiBold"/>
      <p:regular r:id="rId35"/>
      <p:bold r:id="rId36"/>
      <p:italic r:id="rId37"/>
      <p:boldItalic r:id="rId38"/>
    </p:embeddedFont>
    <p:embeddedFont>
      <p:font typeface="Josefin Sans"/>
      <p:regular r:id="rId39"/>
      <p:bold r:id="rId40"/>
      <p:italic r:id="rId41"/>
      <p:boldItalic r:id="rId42"/>
    </p:embeddedFont>
    <p:embeddedFont>
      <p:font typeface="Open Sans ExtraBold"/>
      <p:bold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48">
          <p15:clr>
            <a:srgbClr val="A4A3A4"/>
          </p15:clr>
        </p15:guide>
        <p15:guide id="2" pos="3977">
          <p15:clr>
            <a:srgbClr val="A4A3A4"/>
          </p15:clr>
        </p15:guide>
        <p15:guide id="3" pos="161">
          <p15:clr>
            <a:srgbClr val="9AA0A6"/>
          </p15:clr>
        </p15:guide>
        <p15:guide id="4" orient="horz" pos="182">
          <p15:clr>
            <a:srgbClr val="9AA0A6"/>
          </p15:clr>
        </p15:guide>
        <p15:guide id="5" pos="7903">
          <p15:clr>
            <a:srgbClr val="9AA0A6"/>
          </p15:clr>
        </p15:guide>
        <p15:guide id="6" orient="horz" pos="471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48" orient="horz"/>
        <p:guide pos="3977"/>
        <p:guide pos="161"/>
        <p:guide pos="182" orient="horz"/>
        <p:guide pos="7903"/>
        <p:guide pos="471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bold.fntdata"/><Relationship Id="rId20" Type="http://schemas.openxmlformats.org/officeDocument/2006/relationships/slide" Target="slides/slide14.xml"/><Relationship Id="rId42" Type="http://schemas.openxmlformats.org/officeDocument/2006/relationships/font" Target="fonts/JosefinSans-boldItalic.fntdata"/><Relationship Id="rId41" Type="http://schemas.openxmlformats.org/officeDocument/2006/relationships/font" Target="fonts/JosefinSans-italic.fntdata"/><Relationship Id="rId22" Type="http://schemas.openxmlformats.org/officeDocument/2006/relationships/slide" Target="slides/slide16.xml"/><Relationship Id="rId44" Type="http://schemas.openxmlformats.org/officeDocument/2006/relationships/font" Target="fonts/OpenSansExtra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OpenSansExtraBold-bold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penSansSemiBol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OpenSansSemiBold-italic.fntdata"/><Relationship Id="rId14" Type="http://schemas.openxmlformats.org/officeDocument/2006/relationships/slide" Target="slides/slide8.xml"/><Relationship Id="rId36" Type="http://schemas.openxmlformats.org/officeDocument/2006/relationships/font" Target="fonts/OpenSansSemiBold-bold.fntdata"/><Relationship Id="rId17" Type="http://schemas.openxmlformats.org/officeDocument/2006/relationships/slide" Target="slides/slide11.xml"/><Relationship Id="rId39" Type="http://schemas.openxmlformats.org/officeDocument/2006/relationships/font" Target="fonts/JosefinSans-regular.fntdata"/><Relationship Id="rId16" Type="http://schemas.openxmlformats.org/officeDocument/2006/relationships/slide" Target="slides/slide10.xml"/><Relationship Id="rId38" Type="http://schemas.openxmlformats.org/officeDocument/2006/relationships/font" Target="fonts/OpenSansSemi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69f998141_10_4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action movie goer </a:t>
            </a:r>
            <a:endParaRPr/>
          </a:p>
        </p:txBody>
      </p:sp>
      <p:sp>
        <p:nvSpPr>
          <p:cNvPr id="154" name="Google Shape;154;g769f998141_10_42:notes"/>
          <p:cNvSpPr/>
          <p:nvPr>
            <p:ph idx="2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69f998141_10_248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Socially driven content by the people who experience it </a:t>
            </a:r>
            <a:endParaRPr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Share parts of the movie making process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Make every step of The Premiere an oppty for UGC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+ produce content that drives cinematic emotion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 + Outs-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Tech aspects of movie process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Stuntwomen + stunt ment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Share The Experience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Premiere offers many opportunities to take that selfie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delivering an exclusive invitation + movie badge- digital vs. print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 + After make-up looks “Guess what I’m doing today?!”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 Reality- physical aspect of the experience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762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⚬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Best Actor Awards- "Be honest, deep down inside you know you crushed that movie scene"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762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⚬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Behind the Scenes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762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⚬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Bloopers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2" marL="7620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⚬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 Carpet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Masses Are Here; audience, press, partners, competitors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Instagram is projected to reach 120.3M monthly active users in the US by 2020.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87% of the U.S. population is aware of Instagram.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 spent watching video on Instagram is up more than 80% year over year.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Instagram is used to post over 55M photos and videos every day.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Because the whole world is on it!</a:t>
            </a:r>
            <a:endParaRPr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177800" lvl="1" marL="5715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Share parts of the movie making process </a:t>
            </a:r>
            <a:endParaRPr sz="1800">
              <a:solidFill>
                <a:schemeClr val="dk1"/>
              </a:solidFill>
            </a:endParaRPr>
          </a:p>
          <a:p>
            <a:pPr indent="-177800" lvl="1" marL="5715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Make every step of The Premiere an oppty for UGC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+ produce content that drives cinematic emotion</a:t>
            </a:r>
            <a:endParaRPr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Never before can you zero-in on "Niche Audiences"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69" name="Google Shape;169;g769f998141_10_248:notes"/>
          <p:cNvSpPr/>
          <p:nvPr>
            <p:ph idx="2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69f998141_10_1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769f998141_10_1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769f998141_10_120:notes"/>
          <p:cNvSpPr/>
          <p:nvPr>
            <p:ph idx="3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769f998141_10_12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Masses Are Here; audience, press, partners, competitors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 is projected to reach 120.3M monthly active users in the US by 2020.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87% of the U.S. population is aware of Instagram.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spent watching video on Instagram is up more than 80% year over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 is used to post over 55M photos and videos every day.</a:t>
            </a:r>
            <a:endParaRPr/>
          </a:p>
        </p:txBody>
      </p:sp>
      <p:sp>
        <p:nvSpPr>
          <p:cNvPr id="188" name="Google Shape;188;g769f998141_10_12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769f998141_10_12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9f998141_10_10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769f998141_10_10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769f998141_10_103:notes"/>
          <p:cNvSpPr/>
          <p:nvPr>
            <p:ph idx="3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769f998141_10_103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1" marL="49530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Biz Professionals in &amp; outside the office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1" marL="495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Targeting Capabilities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1" marL="49530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B2C content is still underrepresented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1" marL="49530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Dynamic newsfeed that could use live action content that is filled with movie trivia, office humor and cool sophisticated stunts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1" marL="49530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C-Suite By Region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1" marL="4953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99% of HR Professionals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"The best film, food and drik all in one seat."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- 10,705 Followers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- 1,300 Employees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Medium Post Level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They Own their Brand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-Drive awareness of Corp Events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Introduce new Partnerships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Giveaways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g769f998141_10_103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769f998141_10_103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9f998141_3_25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9f998141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9f998141_0_119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9f9981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69f998141_0_154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69f99814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9f998141_0_169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9f99814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69f998141_0_176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69f99814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9f998141_11_71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9f998141_1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69f998141_0_0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69f998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9f998141_0_263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9f99814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69f998141_0_319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69f99814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69f998141_0_251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69f99814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69f998141_0_271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69f99814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69f998141_0_299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69f99814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69f998141_0_289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69f99814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69f998141_0_159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69f99814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9f998141_0_244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69f99814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69f998141_0_278:notes"/>
          <p:cNvSpPr/>
          <p:nvPr>
            <p:ph idx="2" type="sldImg"/>
          </p:nvPr>
        </p:nvSpPr>
        <p:spPr>
          <a:xfrm>
            <a:off x="605420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69f99814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9f998141_0_21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9f9981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69f998141_0_188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69f99814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9f998141_0_147:notes"/>
          <p:cNvSpPr/>
          <p:nvPr>
            <p:ph idx="2" type="sldImg"/>
          </p:nvPr>
        </p:nvSpPr>
        <p:spPr>
          <a:xfrm>
            <a:off x="605418" y="685800"/>
            <a:ext cx="5647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9f99814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69f998141_10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769f998141_10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769f998141_10_0:notes"/>
          <p:cNvSpPr/>
          <p:nvPr>
            <p:ph idx="3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769f998141_1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Immersive experiences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soundbyte- this just isn't happening in the USA but ALL over the world.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769f998141_10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769f998141_10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9f998141_10_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769f998141_10_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769f998141_10_12:notes"/>
          <p:cNvSpPr/>
          <p:nvPr>
            <p:ph idx="3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769f998141_10_1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soundbyte- this just isn't happening in the USA but ALL over the world.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Top global list </a:t>
            </a:r>
            <a:endParaRPr/>
          </a:p>
        </p:txBody>
      </p:sp>
      <p:sp>
        <p:nvSpPr>
          <p:cNvPr id="126" name="Google Shape;126;g769f998141_10_12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769f998141_10_1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69f998141_10_2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>
                <a:solidFill>
                  <a:srgbClr val="020301"/>
                </a:solidFill>
              </a:rPr>
              <a:t>Be pampered like the A-list, do your own stunt and be followed around by an robotics camera, sit in hair + Makeup + Lots More! ALL in 90 minutes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769f998141_10_24:notes"/>
          <p:cNvSpPr/>
          <p:nvPr>
            <p:ph idx="2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69f998141_10_294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20301"/>
                </a:solidFill>
              </a:rPr>
              <a:t>The Premiere offers you a real life look into the movie making process </a:t>
            </a:r>
            <a:endParaRPr sz="1700">
              <a:solidFill>
                <a:srgbClr val="02030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20301"/>
                </a:solidFill>
              </a:rPr>
              <a:t>Be pampered like the A-list, do your own stunt and be followed around by an robotics camera, sit in hair + Makeup + Lots More! ALL in 90 minutes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769f998141_10_294:notes"/>
          <p:cNvSpPr/>
          <p:nvPr>
            <p:ph idx="2" type="sldImg"/>
          </p:nvPr>
        </p:nvSpPr>
        <p:spPr>
          <a:xfrm>
            <a:off x="2983566" y="512763"/>
            <a:ext cx="3177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36392" y="1125136"/>
            <a:ext cx="11928900" cy="31017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36380" y="4282678"/>
            <a:ext cx="11928900" cy="11976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36380" y="1671478"/>
            <a:ext cx="11928900" cy="29670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200"/>
              <a:buNone/>
              <a:defRPr sz="17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36380" y="4763362"/>
            <a:ext cx="11928900" cy="19656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36380" y="3250173"/>
            <a:ext cx="11928900" cy="12720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36380" y="1741518"/>
            <a:ext cx="119289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36380" y="1741518"/>
            <a:ext cx="55998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765360" y="1741518"/>
            <a:ext cx="55998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36380" y="839573"/>
            <a:ext cx="3931200" cy="11418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36380" y="2099840"/>
            <a:ext cx="3931200" cy="48045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86350" y="680227"/>
            <a:ext cx="8914800" cy="61818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400800" y="-189"/>
            <a:ext cx="6400800" cy="77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31375" lIns="131375" spcFirstLastPara="1" rIns="131375" wrap="square" tIns="131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71700" y="1863464"/>
            <a:ext cx="5663400" cy="2239800"/>
          </a:xfrm>
          <a:prstGeom prst="rect">
            <a:avLst/>
          </a:prstGeom>
        </p:spPr>
        <p:txBody>
          <a:bodyPr anchorCtr="0" anchor="b" bIns="131375" lIns="131375" spcFirstLastPara="1" rIns="131375" wrap="square" tIns="1313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71700" y="4235758"/>
            <a:ext cx="5663400" cy="1866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915300" y="1094158"/>
            <a:ext cx="5371800" cy="55836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36380" y="6392869"/>
            <a:ext cx="8398200" cy="9144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6380" y="672482"/>
            <a:ext cx="11928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1375" lIns="131375" spcFirstLastPara="1" rIns="131375" wrap="square" tIns="1313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36380" y="1741518"/>
            <a:ext cx="119289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1375" lIns="131375" spcFirstLastPara="1" rIns="131375" wrap="square" tIns="131375">
            <a:no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861441" y="7046639"/>
            <a:ext cx="768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1375" lIns="131375" spcFirstLastPara="1" rIns="131375" wrap="square" tIns="13137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Relationship Id="rId4" Type="http://schemas.openxmlformats.org/officeDocument/2006/relationships/image" Target="../media/image12.gif"/><Relationship Id="rId5" Type="http://schemas.openxmlformats.org/officeDocument/2006/relationships/image" Target="../media/image23.png"/><Relationship Id="rId6" Type="http://schemas.openxmlformats.org/officeDocument/2006/relationships/image" Target="../media/image15.gif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unny-pelican-rxa7.squarespace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vimeo.com/316354301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18.png"/><Relationship Id="rId5" Type="http://schemas.openxmlformats.org/officeDocument/2006/relationships/image" Target="../media/image30.jp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tunny-pelican-rxa7.squarespace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3">
            <a:alphaModFix/>
          </a:blip>
          <a:srcRect b="46259" l="1614" r="40501" t="1022"/>
          <a:stretch/>
        </p:blipFill>
        <p:spPr>
          <a:xfrm>
            <a:off x="0" y="-1"/>
            <a:ext cx="12801638" cy="777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4294967295" type="title"/>
          </p:nvPr>
        </p:nvSpPr>
        <p:spPr>
          <a:xfrm>
            <a:off x="1232125" y="4171943"/>
            <a:ext cx="10337400" cy="2535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Premiere</a:t>
            </a:r>
            <a:endParaRPr b="1" sz="4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3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Kat Fernandez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Alexia Mosby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Christopher Salyers</a:t>
            </a:r>
            <a:endParaRPr b="1"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8" name="Google Shape;58;p15"/>
          <p:cNvCxnSpPr/>
          <p:nvPr/>
        </p:nvCxnSpPr>
        <p:spPr>
          <a:xfrm rot="10800000">
            <a:off x="10348000" y="5277975"/>
            <a:ext cx="1104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702450" y="1329750"/>
            <a:ext cx="113967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Drive 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i="0" lang="en" sz="4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ss appeal and general awareness across 3 target audiences </a:t>
            </a:r>
            <a:endParaRPr b="1" i="0" sz="4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32611" y="5812600"/>
            <a:ext cx="368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ACTION JACKSON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8875777" y="5793675"/>
            <a:ext cx="3775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ASPIRATIONAL INFLUENCER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380935" y="5812600"/>
            <a:ext cx="27165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VIP +  CORP EVENTS 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Mission Impossible GIF" id="160" name="Google Shape;160;p24"/>
          <p:cNvPicPr preferRelativeResize="0"/>
          <p:nvPr/>
        </p:nvPicPr>
        <p:blipFill rotWithShape="1">
          <a:blip r:embed="rId3">
            <a:alphaModFix/>
          </a:blip>
          <a:srcRect b="0" l="12360" r="11484" t="0"/>
          <a:stretch/>
        </p:blipFill>
        <p:spPr>
          <a:xfrm>
            <a:off x="256200" y="3407950"/>
            <a:ext cx="4115350" cy="216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1 Influencer GIF by The Circle Netflix (US)"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5775" y="3407950"/>
            <a:ext cx="3775500" cy="2123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d men harry crane GIF"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050" y="3407961"/>
            <a:ext cx="3859975" cy="216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4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46886" y="6369050"/>
            <a:ext cx="368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915475" y="1848850"/>
            <a:ext cx="108240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Develop and own content </a:t>
            </a:r>
            <a:endParaRPr b="1"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580375" y="5789288"/>
            <a:ext cx="4110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301"/>
                </a:solidFill>
                <a:latin typeface="Open Sans"/>
                <a:ea typeface="Open Sans"/>
                <a:cs typeface="Open Sans"/>
                <a:sym typeface="Open Sans"/>
              </a:rPr>
              <a:t>INS &amp; OUTS OF THE</a:t>
            </a:r>
            <a:endParaRPr b="1" sz="2200">
              <a:solidFill>
                <a:srgbClr val="02030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301"/>
                </a:solidFill>
                <a:latin typeface="Open Sans"/>
                <a:ea typeface="Open Sans"/>
                <a:cs typeface="Open Sans"/>
                <a:sym typeface="Open Sans"/>
              </a:rPr>
              <a:t>MOVIE MAKING PROCESS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5003300" y="5789300"/>
            <a:ext cx="3000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301"/>
                </a:solidFill>
                <a:latin typeface="Open Sans"/>
                <a:ea typeface="Open Sans"/>
                <a:cs typeface="Open Sans"/>
                <a:sym typeface="Open Sans"/>
              </a:rPr>
              <a:t>SHARED EXPERIENCES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9223500" y="5789300"/>
            <a:ext cx="1884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20301"/>
                </a:solidFill>
                <a:latin typeface="Open Sans"/>
                <a:ea typeface="Open Sans"/>
                <a:cs typeface="Open Sans"/>
                <a:sym typeface="Open Sans"/>
              </a:rPr>
              <a:t>REAL REALITY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5697" l="15824" r="0" t="5697"/>
          <a:stretch/>
        </p:blipFill>
        <p:spPr>
          <a:xfrm>
            <a:off x="4729138" y="3273425"/>
            <a:ext cx="3343327" cy="23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20616" t="0"/>
          <a:stretch/>
        </p:blipFill>
        <p:spPr>
          <a:xfrm>
            <a:off x="964013" y="3267275"/>
            <a:ext cx="3343324" cy="23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0" l="9903" r="9903" t="0"/>
          <a:stretch/>
        </p:blipFill>
        <p:spPr>
          <a:xfrm>
            <a:off x="8494300" y="3273425"/>
            <a:ext cx="3343328" cy="234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5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Social Media </a:t>
            </a: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Opportunity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5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7" y="2501813"/>
            <a:ext cx="4858340" cy="386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7523" y="2571159"/>
            <a:ext cx="4422179" cy="351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9700" y="2570784"/>
            <a:ext cx="3316423" cy="372931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920072" y="1084730"/>
            <a:ext cx="10648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Instagram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46886" y="6369050"/>
            <a:ext cx="368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6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6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Brand Strategy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6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446886" y="6369050"/>
            <a:ext cx="368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30838" l="0" r="0" t="0"/>
          <a:stretch/>
        </p:blipFill>
        <p:spPr>
          <a:xfrm>
            <a:off x="6812500" y="1850625"/>
            <a:ext cx="4756078" cy="55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075" y="1926836"/>
            <a:ext cx="5166010" cy="54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920072" y="1084730"/>
            <a:ext cx="10648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LinkedIn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Brand Strategy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7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256200" y="1741525"/>
            <a:ext cx="5780100" cy="51627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Played out Immersive Experience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Focused on Groups </a:t>
            </a:r>
            <a:endParaRPr/>
          </a:p>
        </p:txBody>
      </p:sp>
      <p:pic>
        <p:nvPicPr>
          <p:cNvPr descr="yelling season 8 GIF by Portlandia"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75" y="1741533"/>
            <a:ext cx="2869825" cy="1612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ke perry GIF"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75" y="4248988"/>
            <a:ext cx="2696925" cy="20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436375" y="6412250"/>
            <a:ext cx="438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The Premiere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Be The Big Screen  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74" y="1087125"/>
            <a:ext cx="3096525" cy="425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hind The Scenes Max On Music GIF by MTVU"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763" y="5559350"/>
            <a:ext cx="3686700" cy="20737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388625" y="496575"/>
            <a:ext cx="28698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Landscape</a:t>
            </a:r>
            <a:endParaRPr b="1" sz="2400"/>
          </a:p>
        </p:txBody>
      </p:sp>
      <p:sp>
        <p:nvSpPr>
          <p:cNvPr id="227" name="Google Shape;227;p28"/>
          <p:cNvSpPr txBox="1"/>
          <p:nvPr/>
        </p:nvSpPr>
        <p:spPr>
          <a:xfrm>
            <a:off x="4187150" y="194300"/>
            <a:ext cx="30966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LinkedIn + Instagram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9047475" y="421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Path To Purchase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665363" y="4183175"/>
            <a:ext cx="106485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7">
            <a:alphaModFix/>
          </a:blip>
          <a:srcRect b="16839" l="43234" r="43233" t="67441"/>
          <a:stretch/>
        </p:blipFill>
        <p:spPr>
          <a:xfrm>
            <a:off x="-4075" y="0"/>
            <a:ext cx="12801600" cy="777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0475" y="5025275"/>
            <a:ext cx="1742838" cy="18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>
            <a:off x="262950" y="288300"/>
            <a:ext cx="12289200" cy="71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325650" y="2224699"/>
            <a:ext cx="121638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endParaRPr b="1" sz="8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OBJECTIVES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01: Communicate the offering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02: Cinematic cues + experiential cues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29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9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-100" y="2765275"/>
            <a:ext cx="128016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Website</a:t>
            </a:r>
            <a:endParaRPr b="1" sz="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0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256200" y="288300"/>
            <a:ext cx="12289200" cy="71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325650" y="2224699"/>
            <a:ext cx="121638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Logo</a:t>
            </a:r>
            <a:endParaRPr b="1" sz="8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OBJECTIVES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01: Communicate the offering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02: Cinematic cues + experiential cues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348800" y="212702"/>
            <a:ext cx="119289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Log</a:t>
            </a: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 Application</a:t>
            </a:r>
            <a:endParaRPr b="1" sz="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/>
          </a:blip>
          <a:srcRect b="1784" l="0" r="0" t="1774"/>
          <a:stretch/>
        </p:blipFill>
        <p:spPr>
          <a:xfrm>
            <a:off x="256200" y="288300"/>
            <a:ext cx="12289201" cy="71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288" r="298" t="0"/>
          <a:stretch/>
        </p:blipFill>
        <p:spPr>
          <a:xfrm>
            <a:off x="-25" y="-1"/>
            <a:ext cx="12801638" cy="77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b="32582" l="22087" r="29101" t="33498"/>
          <a:stretch/>
        </p:blipFill>
        <p:spPr>
          <a:xfrm>
            <a:off x="3265250" y="2647950"/>
            <a:ext cx="6095999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/>
        </p:nvSpPr>
        <p:spPr>
          <a:xfrm>
            <a:off x="3800650" y="6797650"/>
            <a:ext cx="51366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666666"/>
                </a:solidFill>
                <a:latin typeface="Open Sans ExtraBold"/>
                <a:ea typeface="Open Sans ExtraBold"/>
                <a:cs typeface="Open Sans ExtraBold"/>
                <a:sym typeface="Open Sans ExtraBold"/>
                <a:hlinkClick r:id="rId3"/>
              </a:rPr>
              <a:t>CLICK HERE FOR  VIDEO TRAILER OF THE EXPERIENCE </a:t>
            </a:r>
            <a:endParaRPr sz="1300">
              <a:solidFill>
                <a:srgbClr val="666666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4" name="Google Shape;64;p16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937050" y="1540250"/>
            <a:ext cx="10835700" cy="3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The only 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immersive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cinematic experience where you can star in your own movie, 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perform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your own stunts, and attend your red carpet movie premiere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6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6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The Premiere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1737" l="0" r="0" t="1746"/>
          <a:stretch/>
        </p:blipFill>
        <p:spPr>
          <a:xfrm>
            <a:off x="1357725" y="772875"/>
            <a:ext cx="10086147" cy="59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5466" l="8540" r="40407" t="52546"/>
          <a:stretch/>
        </p:blipFill>
        <p:spPr>
          <a:xfrm>
            <a:off x="256200" y="1410050"/>
            <a:ext cx="3993506" cy="537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 rotWithShape="1">
          <a:blip r:embed="rId4">
            <a:alphaModFix/>
          </a:blip>
          <a:srcRect b="41726" l="0" r="0" t="6303"/>
          <a:stretch/>
        </p:blipFill>
        <p:spPr>
          <a:xfrm>
            <a:off x="4366880" y="1410050"/>
            <a:ext cx="8178527" cy="53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Logo Application | Merchandise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3" name="Google Shape;293;p35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-9073" l="-49826" r="-42480" t="-8767"/>
          <a:stretch/>
        </p:blipFill>
        <p:spPr>
          <a:xfrm>
            <a:off x="256200" y="1410050"/>
            <a:ext cx="3993500" cy="53741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0" l="20395" r="24556" t="7723"/>
          <a:stretch/>
        </p:blipFill>
        <p:spPr>
          <a:xfrm>
            <a:off x="4366875" y="1410050"/>
            <a:ext cx="3993499" cy="53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548" y="1410050"/>
            <a:ext cx="4060603" cy="537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Logo Application | Merchandise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256200" y="288300"/>
            <a:ext cx="12289200" cy="71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10" name="Google Shape;310;p37"/>
          <p:cNvSpPr txBox="1"/>
          <p:nvPr>
            <p:ph type="title"/>
          </p:nvPr>
        </p:nvSpPr>
        <p:spPr>
          <a:xfrm>
            <a:off x="395100" y="2224699"/>
            <a:ext cx="121638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Overview of work. From-To highlights. 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7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0" y="1596900"/>
            <a:ext cx="12282049" cy="58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From: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9" name="Google Shape;319;p38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8"/>
          <p:cNvSpPr txBox="1"/>
          <p:nvPr/>
        </p:nvSpPr>
        <p:spPr>
          <a:xfrm>
            <a:off x="471450" y="933400"/>
            <a:ext cx="110157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Focus on private experiences for families, groups, and corporations at </a:t>
            </a:r>
            <a:r>
              <a:rPr b="1" lang="en" sz="15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$5K+ per experience</a:t>
            </a:r>
            <a:endParaRPr b="1" sz="15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38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9"/>
          <p:cNvPicPr preferRelativeResize="0"/>
          <p:nvPr/>
        </p:nvPicPr>
        <p:blipFill rotWithShape="1">
          <a:blip r:embed="rId3">
            <a:alphaModFix/>
          </a:blip>
          <a:srcRect b="39039" l="4442" r="16649" t="26730"/>
          <a:stretch/>
        </p:blipFill>
        <p:spPr>
          <a:xfrm>
            <a:off x="7254850" y="4443750"/>
            <a:ext cx="5290550" cy="303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 rotWithShape="1">
          <a:blip r:embed="rId4">
            <a:alphaModFix/>
          </a:blip>
          <a:srcRect b="7974" l="10095" r="9968" t="52130"/>
          <a:stretch/>
        </p:blipFill>
        <p:spPr>
          <a:xfrm>
            <a:off x="256200" y="1767038"/>
            <a:ext cx="6998650" cy="211916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471450" y="933400"/>
            <a:ext cx="99003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Expanding to a ticketed event for everyone at </a:t>
            </a:r>
            <a:r>
              <a:rPr b="1" lang="en" sz="17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$65+ per person</a:t>
            </a:r>
            <a:endParaRPr b="1" sz="17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modern, elevated experience with broader brand appeal. 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5">
            <a:alphaModFix/>
          </a:blip>
          <a:srcRect b="5488" l="5837" r="35133" t="53553"/>
          <a:stretch/>
        </p:blipFill>
        <p:spPr>
          <a:xfrm>
            <a:off x="10188100" y="1767050"/>
            <a:ext cx="2357300" cy="267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 rotWithShape="1">
          <a:blip r:embed="rId6">
            <a:alphaModFix/>
          </a:blip>
          <a:srcRect b="26732" l="23657" r="26123" t="15986"/>
          <a:stretch/>
        </p:blipFill>
        <p:spPr>
          <a:xfrm>
            <a:off x="7254850" y="1767050"/>
            <a:ext cx="2933250" cy="267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 rotWithShape="1">
          <a:blip r:embed="rId7">
            <a:alphaModFix/>
          </a:blip>
          <a:srcRect b="14249" l="0" r="0" t="9139"/>
          <a:stretch/>
        </p:blipFill>
        <p:spPr>
          <a:xfrm>
            <a:off x="256200" y="3886199"/>
            <a:ext cx="6998650" cy="36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To: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4" name="Google Shape;334;p39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9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>
            <a:off x="256200" y="288300"/>
            <a:ext cx="12289200" cy="71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0" y="2834300"/>
            <a:ext cx="12801600" cy="3414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Thats a wrap!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Thank you all.</a:t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41"/>
          <p:cNvSpPr txBox="1"/>
          <p:nvPr>
            <p:ph type="title"/>
          </p:nvPr>
        </p:nvSpPr>
        <p:spPr>
          <a:xfrm>
            <a:off x="348800" y="212702"/>
            <a:ext cx="119289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Logo Application</a:t>
            </a:r>
            <a:endParaRPr b="1" sz="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0" name="Google Shape;350;p41"/>
          <p:cNvPicPr preferRelativeResize="0"/>
          <p:nvPr/>
        </p:nvPicPr>
        <p:blipFill rotWithShape="1">
          <a:blip r:embed="rId3">
            <a:alphaModFix/>
          </a:blip>
          <a:srcRect b="1784" l="0" r="0" t="1774"/>
          <a:stretch/>
        </p:blipFill>
        <p:spPr>
          <a:xfrm>
            <a:off x="256200" y="288300"/>
            <a:ext cx="12289201" cy="71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type="title"/>
          </p:nvPr>
        </p:nvSpPr>
        <p:spPr>
          <a:xfrm>
            <a:off x="113900" y="2765274"/>
            <a:ext cx="121638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Website</a:t>
            </a:r>
            <a:endParaRPr b="1" sz="3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1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 b="7848" l="3527" r="3397" t="14057"/>
          <a:stretch/>
        </p:blipFill>
        <p:spPr>
          <a:xfrm>
            <a:off x="256200" y="1110375"/>
            <a:ext cx="5969133" cy="30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4">
            <a:alphaModFix/>
          </a:blip>
          <a:srcRect b="6221" l="0" r="0" t="13192"/>
          <a:stretch/>
        </p:blipFill>
        <p:spPr>
          <a:xfrm>
            <a:off x="6576270" y="1110375"/>
            <a:ext cx="5969130" cy="3058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42"/>
          <p:cNvSpPr txBox="1"/>
          <p:nvPr/>
        </p:nvSpPr>
        <p:spPr>
          <a:xfrm>
            <a:off x="256200" y="4997450"/>
            <a:ext cx="4110900" cy="23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$1.5M+ revenue and 200 experiences executed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4 cinematic concepts/genres 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Seasoned 15+ person team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Floating location at Lincoln Center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Major marketing &amp; sales channels in place (e.g. Expedia)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Open Sans SemiBold"/>
              <a:buChar char="★"/>
            </a:pPr>
            <a:r>
              <a:rPr lang="en" sz="1000">
                <a:latin typeface="Open Sans SemiBold"/>
                <a:ea typeface="Open Sans SemiBold"/>
                <a:cs typeface="Open Sans SemiBold"/>
                <a:sym typeface="Open Sans SemiBold"/>
              </a:rPr>
              <a:t>Configured technological specifications for  roll-out </a:t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310575" y="4309425"/>
            <a:ext cx="59148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Validated business model via private experiences for families, groups, and corporations at </a:t>
            </a:r>
            <a:r>
              <a:rPr b="1" lang="en" sz="1500" u="sng">
                <a:latin typeface="Open Sans"/>
                <a:ea typeface="Open Sans"/>
                <a:cs typeface="Open Sans"/>
                <a:sym typeface="Open Sans"/>
              </a:rPr>
              <a:t>$5K+ per experience</a:t>
            </a:r>
            <a:endParaRPr b="1" sz="16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6400800" y="4935075"/>
            <a:ext cx="41109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SemiBold"/>
              <a:buChar char="★"/>
            </a:pP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Individual, group, and event tickets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SemiBold"/>
              <a:buChar char="★"/>
            </a:pP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4,000+ shows &amp; up to 125k guests per year per location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SemiBold"/>
              <a:buChar char="★"/>
            </a:pP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Content partnerships with movie franchises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SemiBold"/>
              <a:buChar char="★"/>
            </a:pP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Global locations with permanent flagship venue in NYC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 SemiBold"/>
              <a:buChar char="★"/>
            </a:pPr>
            <a:r>
              <a:rPr lang="en" sz="1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Immersive capture green screen studios supported by automated video capture and editing platform  </a:t>
            </a:r>
            <a:endParaRPr sz="1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3" name="Google Shape;363;p42"/>
          <p:cNvSpPr txBox="1"/>
          <p:nvPr/>
        </p:nvSpPr>
        <p:spPr>
          <a:xfrm>
            <a:off x="6455175" y="4309425"/>
            <a:ext cx="60903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Expanding to a ticketed event for everyone at </a:t>
            </a:r>
            <a:r>
              <a:rPr b="1" lang="en" sz="1500" u="sng">
                <a:latin typeface="Open Sans"/>
                <a:ea typeface="Open Sans"/>
                <a:cs typeface="Open Sans"/>
                <a:sym typeface="Open Sans"/>
              </a:rPr>
              <a:t>$65+ per person</a:t>
            </a:r>
            <a:endParaRPr b="1" sz="1500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42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5" name="Google Shape;365;p42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50" y="1872450"/>
            <a:ext cx="11132350" cy="53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48800" y="171750"/>
            <a:ext cx="40518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Where the brand is now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7" name="Google Shape;77;p17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7"/>
          <p:cNvSpPr txBox="1"/>
          <p:nvPr>
            <p:ph type="title"/>
          </p:nvPr>
        </p:nvSpPr>
        <p:spPr>
          <a:xfrm>
            <a:off x="348800" y="893300"/>
            <a:ext cx="121965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Serving private events for families &amp; corporations. $5k+ per experience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819150" y="2627650"/>
            <a:ext cx="5524500" cy="1843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Competition | </a:t>
            </a: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Differentiation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8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323" y="5242769"/>
            <a:ext cx="2039126" cy="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-19629" l="15914" r="13258" t="-6362"/>
          <a:stretch/>
        </p:blipFill>
        <p:spPr>
          <a:xfrm>
            <a:off x="9705334" y="2627659"/>
            <a:ext cx="2042548" cy="288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706" y="3585677"/>
            <a:ext cx="2624344" cy="66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175" y="2943125"/>
            <a:ext cx="4364449" cy="12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7">
            <a:alphaModFix/>
          </a:blip>
          <a:srcRect b="-36518" l="0" r="0" t="0"/>
          <a:stretch/>
        </p:blipFill>
        <p:spPr>
          <a:xfrm>
            <a:off x="6918825" y="2863801"/>
            <a:ext cx="2630228" cy="88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8">
            <a:alphaModFix/>
          </a:blip>
          <a:srcRect b="4196" l="0" r="6515" t="0"/>
          <a:stretch/>
        </p:blipFill>
        <p:spPr>
          <a:xfrm>
            <a:off x="7419875" y="5002900"/>
            <a:ext cx="2129174" cy="21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9">
            <a:alphaModFix/>
          </a:blip>
          <a:srcRect b="-51607" l="0" r="0" t="0"/>
          <a:stretch/>
        </p:blipFill>
        <p:spPr>
          <a:xfrm>
            <a:off x="6918825" y="4357819"/>
            <a:ext cx="2630226" cy="884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Google Shape;9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08747" y="6146283"/>
            <a:ext cx="2039127" cy="3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48800" y="893300"/>
            <a:ext cx="12196500" cy="9813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The good news: The Premiere is first to market, there no direct competitors :)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pen Sans"/>
                <a:ea typeface="Open Sans"/>
                <a:cs typeface="Open Sans"/>
                <a:sym typeface="Open Sans"/>
              </a:rPr>
              <a:t>Competing for share of wallet.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6591300" y="2627650"/>
            <a:ext cx="5524500" cy="477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6591300" y="2246650"/>
            <a:ext cx="5524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EVERYONE ELSE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IMMERSIVE ENTERTAINMENT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COMPETITION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38200" y="2246650"/>
            <a:ext cx="5524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PREMIERE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IMMERSIVE CINEMA EXPERIENCE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256200" y="288300"/>
            <a:ext cx="12289200" cy="719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395100" y="2224699"/>
            <a:ext cx="12163800" cy="4332000"/>
          </a:xfrm>
          <a:prstGeom prst="rect">
            <a:avLst/>
          </a:prstGeom>
        </p:spPr>
        <p:txBody>
          <a:bodyPr anchorCtr="0" anchor="t" bIns="131375" lIns="131375" spcFirstLastPara="1" rIns="131375" wrap="square" tIns="1313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Brand Strategy</a:t>
            </a:r>
            <a:endParaRPr b="1" sz="8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9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735001" y="1663350"/>
            <a:ext cx="113316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In today’s culture, people </a:t>
            </a:r>
            <a:r>
              <a:rPr b="1" lang="en" sz="4800">
                <a:solidFill>
                  <a:srgbClr val="EF3629"/>
                </a:solidFill>
                <a:latin typeface="Open Sans"/>
                <a:ea typeface="Open Sans"/>
                <a:cs typeface="Open Sans"/>
                <a:sym typeface="Open Sans"/>
              </a:rPr>
              <a:t>crave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experiences over possessions.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Evidenced by the explosion of escape rooms &amp; immersive experiences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F3629"/>
                </a:solidFill>
                <a:latin typeface="Open Sans"/>
                <a:ea typeface="Open Sans"/>
                <a:cs typeface="Open Sans"/>
                <a:sym typeface="Open Sans"/>
              </a:rPr>
              <a:t>all over the world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today.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348800" y="171750"/>
            <a:ext cx="8071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 sz="5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>
            <a:off x="-28500" y="781050"/>
            <a:ext cx="1285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/>
          <p:nvPr/>
        </p:nvSpPr>
        <p:spPr>
          <a:xfrm rot="-5400000">
            <a:off x="12436175" y="74825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2462702" y="76588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ing season 8 GIF by Portlandia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4656" r="2777" t="0"/>
          <a:stretch/>
        </p:blipFill>
        <p:spPr>
          <a:xfrm>
            <a:off x="0" y="0"/>
            <a:ext cx="12801600" cy="77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988988" y="2160375"/>
            <a:ext cx="106485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ut today's immersive experiences </a:t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make you do all the work </a:t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never put you in</a:t>
            </a:r>
            <a:b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4800">
                <a:solidFill>
                  <a:srgbClr val="EF3629"/>
                </a:solidFill>
                <a:latin typeface="Open Sans"/>
                <a:ea typeface="Open Sans"/>
                <a:cs typeface="Open Sans"/>
                <a:sym typeface="Open Sans"/>
              </a:rPr>
              <a:t>center</a:t>
            </a: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of the action. </a:t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05000" y="256502"/>
            <a:ext cx="119289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 sz="5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1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1277" l="17772" r="-704" t="10039"/>
          <a:stretch/>
        </p:blipFill>
        <p:spPr>
          <a:xfrm>
            <a:off x="1" y="-69762"/>
            <a:ext cx="13194124" cy="79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027750" y="5481350"/>
            <a:ext cx="8950200" cy="1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305000" y="256502"/>
            <a:ext cx="119289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Market Disruption</a:t>
            </a:r>
            <a:endParaRPr b="1" sz="5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985475" y="1113450"/>
            <a:ext cx="128016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○"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ou are the star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○"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ccessible to everyone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pen Sans"/>
              <a:buChar char="○"/>
            </a:pP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100% immersive  </a:t>
            </a:r>
            <a:b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movie experience </a:t>
            </a:r>
            <a:endParaRPr b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2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parazzi GIF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1213" r="900" t="2104"/>
          <a:stretch/>
        </p:blipFill>
        <p:spPr>
          <a:xfrm>
            <a:off x="0" y="0"/>
            <a:ext cx="12801600" cy="79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47451" y="2567900"/>
            <a:ext cx="113316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paparazzi experience at </a:t>
            </a:r>
            <a:b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4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Premiere is so real you might want to make a run for it</a:t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/>
          <p:nvPr/>
        </p:nvSpPr>
        <p:spPr>
          <a:xfrm rot="-5400000">
            <a:off x="12436175" y="7406346"/>
            <a:ext cx="365700" cy="365700"/>
          </a:xfrm>
          <a:prstGeom prst="rtTriangl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2462702" y="7582608"/>
            <a:ext cx="3498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 sz="9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